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6" r:id="rId5"/>
    <p:sldId id="261" r:id="rId6"/>
    <p:sldId id="262" r:id="rId7"/>
    <p:sldId id="263" r:id="rId8"/>
    <p:sldId id="264" r:id="rId9"/>
    <p:sldId id="271" r:id="rId10"/>
    <p:sldId id="272" r:id="rId11"/>
    <p:sldId id="270" r:id="rId12"/>
    <p:sldId id="267" r:id="rId13"/>
    <p:sldId id="269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37"/>
    <a:srgbClr val="007832"/>
    <a:srgbClr val="25C967"/>
    <a:srgbClr val="02B24B"/>
    <a:srgbClr val="1BB91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Лист1!$A$2:$A$14</c:f>
              <c:numCache>
                <c:formatCode>General</c:formatCode>
                <c:ptCount val="13"/>
              </c:numCache>
            </c:num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</c:v>
                </c:pt>
                <c:pt idx="1">
                  <c:v>1.3</c:v>
                </c:pt>
                <c:pt idx="2">
                  <c:v>1.6900000000000002</c:v>
                </c:pt>
                <c:pt idx="3">
                  <c:v>2.1970000000000005</c:v>
                </c:pt>
                <c:pt idx="4">
                  <c:v>2.856100000000001</c:v>
                </c:pt>
                <c:pt idx="5">
                  <c:v>3.7129300000000014</c:v>
                </c:pt>
                <c:pt idx="6">
                  <c:v>4.8268090000000017</c:v>
                </c:pt>
                <c:pt idx="7">
                  <c:v>6.2748517000000028</c:v>
                </c:pt>
                <c:pt idx="8">
                  <c:v>8.1573072100000044</c:v>
                </c:pt>
                <c:pt idx="9">
                  <c:v>10.604499373000007</c:v>
                </c:pt>
                <c:pt idx="10">
                  <c:v>13.785849184900009</c:v>
                </c:pt>
                <c:pt idx="11">
                  <c:v>17.921603940370012</c:v>
                </c:pt>
                <c:pt idx="12">
                  <c:v>23.298085122481016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46080"/>
        <c:axId val="41247872"/>
      </c:lineChart>
      <c:catAx>
        <c:axId val="4124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247872"/>
        <c:crosses val="autoZero"/>
        <c:auto val="1"/>
        <c:lblAlgn val="ctr"/>
        <c:lblOffset val="100"/>
        <c:noMultiLvlLbl val="0"/>
      </c:catAx>
      <c:valAx>
        <c:axId val="4124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24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007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49080"/>
            <a:ext cx="7772400" cy="819522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6400800" cy="9605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"/>
            <a:ext cx="9144000" cy="41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02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2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0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6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31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1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1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0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381328"/>
            <a:ext cx="1656184" cy="4114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68734"/>
            <a:ext cx="1656184" cy="43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7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49080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KeyGuard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Key Management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9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860032" y="1524992"/>
            <a:ext cx="4176464" cy="3560191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600" b="1" dirty="0" smtClean="0"/>
              <a:t>Set up and edit keys access levels</a:t>
            </a:r>
            <a:endParaRPr lang="ru-RU" sz="8600" b="1" dirty="0"/>
          </a:p>
          <a:p>
            <a:pPr lvl="0"/>
            <a:r>
              <a:rPr lang="en-US" sz="8600" b="1" dirty="0" smtClean="0"/>
              <a:t>Remote control of the system</a:t>
            </a:r>
            <a:endParaRPr lang="ru-RU" sz="8600" b="1" dirty="0" smtClean="0"/>
          </a:p>
          <a:p>
            <a:pPr lvl="0"/>
            <a:r>
              <a:rPr lang="en-US" sz="8600" b="1" dirty="0" smtClean="0"/>
              <a:t>Print Reports </a:t>
            </a:r>
          </a:p>
          <a:p>
            <a:pPr lvl="0"/>
            <a:r>
              <a:rPr lang="en-US" sz="8600" b="1" dirty="0" smtClean="0"/>
              <a:t>Alarm management </a:t>
            </a:r>
            <a:endParaRPr lang="ru-RU" sz="8600" b="1" dirty="0" smtClean="0"/>
          </a:p>
          <a:p>
            <a:pPr lvl="0"/>
            <a:r>
              <a:rPr lang="en-US" sz="8600" b="1" dirty="0" smtClean="0"/>
              <a:t>SMS &amp; email notification</a:t>
            </a:r>
          </a:p>
          <a:p>
            <a:pPr lvl="0"/>
            <a:r>
              <a:rPr lang="en-US" sz="8600" b="1" dirty="0" smtClean="0"/>
              <a:t>Graphical maps of the Site </a:t>
            </a:r>
          </a:p>
          <a:p>
            <a:pPr lvl="0"/>
            <a:r>
              <a:rPr lang="en-US" sz="8600" b="1" dirty="0" smtClean="0"/>
              <a:t>Later key return </a:t>
            </a:r>
            <a:r>
              <a:rPr lang="en-US" sz="8600" b="1" dirty="0"/>
              <a:t>and key overdue </a:t>
            </a:r>
            <a:r>
              <a:rPr lang="en-US" sz="8600" b="1" dirty="0" smtClean="0"/>
              <a:t>alarm triggering </a:t>
            </a:r>
            <a:endParaRPr lang="ru-RU" sz="8600" b="1" dirty="0" smtClean="0"/>
          </a:p>
        </p:txBody>
      </p:sp>
      <p:pic>
        <p:nvPicPr>
          <p:cNvPr id="13" name="Рисунок 12" descr="W:\BackUpReserv\Презентации\план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5" y="1566250"/>
            <a:ext cx="4392488" cy="3261155"/>
          </a:xfrm>
          <a:prstGeom prst="rect">
            <a:avLst/>
          </a:prstGeom>
          <a:noFill/>
          <a:ln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Windows Software included</a:t>
            </a:r>
            <a:br>
              <a:rPr lang="en-US" b="1" dirty="0" smtClean="0"/>
            </a:br>
            <a:r>
              <a:rPr lang="en-US" b="1" dirty="0" smtClean="0"/>
              <a:t>Network operation</a:t>
            </a:r>
            <a:endParaRPr lang="ru-RU" sz="3100" b="1" dirty="0"/>
          </a:p>
        </p:txBody>
      </p:sp>
      <p:sp>
        <p:nvSpPr>
          <p:cNvPr id="17" name="Объект 7"/>
          <p:cNvSpPr>
            <a:spLocks noGrp="1"/>
          </p:cNvSpPr>
          <p:nvPr>
            <p:ph sz="quarter" idx="4"/>
          </p:nvPr>
        </p:nvSpPr>
        <p:spPr>
          <a:xfrm>
            <a:off x="386573" y="5013176"/>
            <a:ext cx="8136904" cy="1152128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Online</a:t>
            </a:r>
            <a:r>
              <a:rPr lang="ru-RU" b="1" dirty="0"/>
              <a:t> </a:t>
            </a:r>
            <a:r>
              <a:rPr lang="en-US" b="1" dirty="0" smtClean="0"/>
              <a:t>information of the Keys status</a:t>
            </a:r>
            <a:endParaRPr lang="ru-RU" b="1" dirty="0"/>
          </a:p>
          <a:p>
            <a:pPr lvl="0"/>
            <a:r>
              <a:rPr lang="en-US" b="1" dirty="0" smtClean="0"/>
              <a:t>Network connection</a:t>
            </a:r>
            <a:endParaRPr lang="ru-RU" b="1" dirty="0"/>
          </a:p>
          <a:p>
            <a:endParaRPr lang="en-US" sz="7000" b="1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06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World requirements of the Key system</a:t>
            </a:r>
            <a:endParaRPr lang="ru-RU" sz="28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7544" y="5229200"/>
            <a:ext cx="8280920" cy="1008112"/>
          </a:xfrm>
        </p:spPr>
        <p:txBody>
          <a:bodyPr>
            <a:normAutofit fontScale="40000" lnSpcReduction="20000"/>
          </a:bodyPr>
          <a:lstStyle/>
          <a:p>
            <a:r>
              <a:rPr lang="en-US" sz="7000" b="1" dirty="0" smtClean="0"/>
              <a:t>Market establishing</a:t>
            </a:r>
            <a:endParaRPr lang="ru-RU" sz="7000" b="1" dirty="0" smtClean="0"/>
          </a:p>
          <a:p>
            <a:r>
              <a:rPr lang="en-US" sz="7000" b="1" dirty="0" smtClean="0"/>
              <a:t>Kick back from access control to the Key system</a:t>
            </a:r>
            <a:endParaRPr lang="ru-RU" sz="7000" b="1" dirty="0" smtClean="0"/>
          </a:p>
          <a:p>
            <a:endParaRPr lang="ru-RU" sz="28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42756060"/>
              </p:ext>
            </p:extLst>
          </p:nvPr>
        </p:nvGraphicFramePr>
        <p:xfrm>
          <a:off x="1259632" y="836712"/>
          <a:ext cx="66247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11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Solutions</a:t>
            </a:r>
            <a:endParaRPr lang="ru-RU" sz="3600" b="1" dirty="0"/>
          </a:p>
        </p:txBody>
      </p:sp>
      <p:sp>
        <p:nvSpPr>
          <p:cNvPr id="9" name="Объект 7"/>
          <p:cNvSpPr>
            <a:spLocks noGrp="1"/>
          </p:cNvSpPr>
          <p:nvPr>
            <p:ph sz="quarter" idx="4"/>
          </p:nvPr>
        </p:nvSpPr>
        <p:spPr>
          <a:xfrm>
            <a:off x="179512" y="1106405"/>
            <a:ext cx="8424936" cy="275464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Automatic issue and storage of the Keys</a:t>
            </a:r>
            <a:endParaRPr lang="ru-RU" sz="2800" b="1" dirty="0" smtClean="0"/>
          </a:p>
          <a:p>
            <a:r>
              <a:rPr lang="en-US" sz="2800" b="1" dirty="0" smtClean="0"/>
              <a:t>Automatic Log event files </a:t>
            </a:r>
            <a:endParaRPr lang="ru-RU" sz="2800" b="1" dirty="0" smtClean="0"/>
          </a:p>
          <a:p>
            <a:r>
              <a:rPr lang="en-US" sz="2800" b="1" dirty="0" smtClean="0"/>
              <a:t>Automatic Arm Disarm intrusion system</a:t>
            </a:r>
            <a:endParaRPr lang="ru-RU" sz="2800" b="1" dirty="0" smtClean="0"/>
          </a:p>
          <a:p>
            <a:r>
              <a:rPr lang="en-US" sz="2800" b="1" dirty="0" smtClean="0"/>
              <a:t>Emergence (Fire case) keys storage </a:t>
            </a:r>
            <a:endParaRPr lang="ru-RU" sz="2800" b="1" dirty="0" smtClean="0"/>
          </a:p>
          <a:p>
            <a:endParaRPr lang="en-US" sz="2800" b="1" dirty="0"/>
          </a:p>
          <a:p>
            <a:endParaRPr lang="ru-RU" sz="2800" dirty="0"/>
          </a:p>
        </p:txBody>
      </p:sp>
      <p:sp>
        <p:nvSpPr>
          <p:cNvPr id="12" name="Объект 7"/>
          <p:cNvSpPr>
            <a:spLocks noGrp="1"/>
          </p:cNvSpPr>
          <p:nvPr>
            <p:ph sz="quarter" idx="4"/>
          </p:nvPr>
        </p:nvSpPr>
        <p:spPr>
          <a:xfrm>
            <a:off x="261864" y="4437112"/>
            <a:ext cx="8424936" cy="1674523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Reducing staff number – real savings</a:t>
            </a:r>
            <a:endParaRPr lang="ru-RU" sz="2800" b="1" dirty="0" smtClean="0"/>
          </a:p>
          <a:p>
            <a:r>
              <a:rPr lang="en-US" sz="2800" b="1" dirty="0" smtClean="0"/>
              <a:t>Increasing secure level of the Site</a:t>
            </a:r>
            <a:endParaRPr lang="ru-RU" sz="2800" b="1" dirty="0" smtClean="0"/>
          </a:p>
          <a:p>
            <a:r>
              <a:rPr lang="en-US" sz="2800" b="1" dirty="0" smtClean="0"/>
              <a:t>Short up time of issue for emergency cases (Fire alarm) </a:t>
            </a:r>
            <a:endParaRPr lang="ru-RU" sz="2800" b="1" dirty="0" smtClean="0"/>
          </a:p>
          <a:p>
            <a:endParaRPr lang="en-US" sz="2800" b="1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25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83968" y="1124743"/>
            <a:ext cx="4135040" cy="3413385"/>
          </a:xfrm>
        </p:spPr>
        <p:txBody>
          <a:bodyPr>
            <a:normAutofit fontScale="47500" lnSpcReduction="20000"/>
          </a:bodyPr>
          <a:lstStyle/>
          <a:p>
            <a:r>
              <a:rPr lang="en-US" sz="5500" b="1" dirty="0" smtClean="0"/>
              <a:t>Hotels technical rooms</a:t>
            </a:r>
            <a:endParaRPr lang="ru-RU" sz="5500" b="1" dirty="0"/>
          </a:p>
          <a:p>
            <a:r>
              <a:rPr lang="en-US" sz="5500" b="1" dirty="0"/>
              <a:t>Technical support</a:t>
            </a:r>
            <a:endParaRPr lang="ru-RU" sz="5500" b="1" dirty="0"/>
          </a:p>
          <a:p>
            <a:r>
              <a:rPr lang="en-US" sz="5500" b="1" dirty="0"/>
              <a:t>Government</a:t>
            </a:r>
            <a:endParaRPr lang="ru-RU" sz="5500" b="1" dirty="0"/>
          </a:p>
          <a:p>
            <a:r>
              <a:rPr lang="en-US" sz="5500" b="1" dirty="0"/>
              <a:t>Transport</a:t>
            </a:r>
            <a:endParaRPr lang="ru-RU" sz="5500" b="1" dirty="0"/>
          </a:p>
          <a:p>
            <a:r>
              <a:rPr lang="en-US" sz="5500" b="1" dirty="0"/>
              <a:t>Data centers</a:t>
            </a:r>
          </a:p>
          <a:p>
            <a:r>
              <a:rPr lang="en-US" sz="5500" b="1" dirty="0"/>
              <a:t>Electric cabinets and other like transformer stations for electric companies</a:t>
            </a:r>
            <a:endParaRPr lang="ru-RU" sz="5500" b="1" dirty="0"/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Markets </a:t>
            </a:r>
            <a:endParaRPr lang="ru-RU" sz="3600" b="1" dirty="0"/>
          </a:p>
        </p:txBody>
      </p:sp>
      <p:sp>
        <p:nvSpPr>
          <p:cNvPr id="7" name="Объект 7"/>
          <p:cNvSpPr>
            <a:spLocks noGrp="1"/>
          </p:cNvSpPr>
          <p:nvPr>
            <p:ph sz="quarter" idx="4"/>
          </p:nvPr>
        </p:nvSpPr>
        <p:spPr>
          <a:xfrm>
            <a:off x="2339752" y="5231903"/>
            <a:ext cx="5144946" cy="1437457"/>
          </a:xfrm>
        </p:spPr>
        <p:txBody>
          <a:bodyPr>
            <a:normAutofit fontScale="85000" lnSpcReduction="10000"/>
          </a:bodyPr>
          <a:lstStyle/>
          <a:p>
            <a:r>
              <a:rPr lang="en-US" sz="3300" b="1" dirty="0" smtClean="0"/>
              <a:t>Car dialers</a:t>
            </a:r>
            <a:endParaRPr lang="ru-RU" sz="3300" b="1" dirty="0"/>
          </a:p>
          <a:p>
            <a:r>
              <a:rPr lang="en-US" sz="3300" b="1" dirty="0" smtClean="0"/>
              <a:t>Bank vending machined ATM</a:t>
            </a:r>
            <a:endParaRPr lang="ru-RU" sz="3300" b="1" dirty="0" smtClean="0"/>
          </a:p>
          <a:p>
            <a:r>
              <a:rPr lang="en-US" sz="3300" b="1" dirty="0"/>
              <a:t>Municipal </a:t>
            </a:r>
          </a:p>
          <a:p>
            <a:pPr marL="0" indent="0">
              <a:buNone/>
            </a:pPr>
            <a:endParaRPr lang="ru-RU" sz="3300" b="1" dirty="0"/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9" name="Объект 7"/>
          <p:cNvSpPr>
            <a:spLocks noGrp="1"/>
          </p:cNvSpPr>
          <p:nvPr>
            <p:ph sz="quarter" idx="4"/>
          </p:nvPr>
        </p:nvSpPr>
        <p:spPr>
          <a:xfrm>
            <a:off x="179512" y="1106405"/>
            <a:ext cx="4135040" cy="3024336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 smtClean="0"/>
              <a:t>Airports</a:t>
            </a:r>
            <a:endParaRPr lang="ru-RU" sz="2800" b="1" dirty="0" smtClean="0"/>
          </a:p>
          <a:p>
            <a:r>
              <a:rPr lang="en-US" sz="2800" b="1" dirty="0" smtClean="0"/>
              <a:t>Healthcare </a:t>
            </a:r>
            <a:endParaRPr lang="ru-RU" sz="2800" b="1" dirty="0" smtClean="0"/>
          </a:p>
          <a:p>
            <a:r>
              <a:rPr lang="en-US" sz="2800" b="1" dirty="0" smtClean="0"/>
              <a:t>Education</a:t>
            </a:r>
            <a:endParaRPr lang="ru-RU" sz="2800" b="1" dirty="0" smtClean="0"/>
          </a:p>
          <a:p>
            <a:r>
              <a:rPr lang="en-US" sz="2800" b="1" dirty="0" smtClean="0"/>
              <a:t>Hotels</a:t>
            </a:r>
            <a:endParaRPr lang="ru-RU" sz="2800" b="1" dirty="0" smtClean="0"/>
          </a:p>
          <a:p>
            <a:r>
              <a:rPr lang="en-US" sz="2800" b="1" dirty="0" smtClean="0"/>
              <a:t>Military </a:t>
            </a:r>
            <a:endParaRPr lang="ru-RU" sz="2800" b="1" dirty="0" smtClean="0"/>
          </a:p>
          <a:p>
            <a:r>
              <a:rPr lang="en-US" sz="2800" b="1" dirty="0" smtClean="0"/>
              <a:t>Business</a:t>
            </a:r>
          </a:p>
          <a:p>
            <a:r>
              <a:rPr lang="en-US" sz="2800" b="1" dirty="0" smtClean="0"/>
              <a:t>Industry</a:t>
            </a:r>
          </a:p>
          <a:p>
            <a:r>
              <a:rPr lang="en-US" sz="2800" b="1" dirty="0" smtClean="0"/>
              <a:t>Companies car park</a:t>
            </a:r>
            <a:endParaRPr lang="en-US" sz="2800" b="1" dirty="0"/>
          </a:p>
          <a:p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540391" y="4538129"/>
            <a:ext cx="814724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No Lock function of smart keys </a:t>
            </a:r>
            <a:r>
              <a:rPr lang="ru-RU" sz="3600" b="1" dirty="0" smtClean="0"/>
              <a:t>30%</a:t>
            </a:r>
            <a:r>
              <a:rPr lang="en-US" sz="3600" b="1" dirty="0" smtClean="0"/>
              <a:t> less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9629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7772400" cy="216024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 you</a:t>
            </a:r>
            <a:r>
              <a:rPr lang="ru-RU" b="1" dirty="0" smtClean="0">
                <a:solidFill>
                  <a:schemeClr val="bg1"/>
                </a:solidFill>
              </a:rPr>
              <a:t>!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KeyGuard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smtClean="0"/>
              <a:t>management system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KeyGuard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3100" b="1" dirty="0" smtClean="0"/>
              <a:t>Key management system</a:t>
            </a:r>
            <a:endParaRPr lang="ru-RU" sz="31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247455" cy="46085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15 years experience </a:t>
            </a:r>
            <a:endParaRPr lang="ru-RU" sz="2800" b="1" dirty="0" smtClean="0"/>
          </a:p>
          <a:p>
            <a:r>
              <a:rPr lang="en-US" sz="2800" b="1" dirty="0" smtClean="0"/>
              <a:t>Thousands projects</a:t>
            </a:r>
            <a:endParaRPr lang="ru-RU" sz="2800" b="1" dirty="0" smtClean="0"/>
          </a:p>
          <a:p>
            <a:r>
              <a:rPr lang="en-US" sz="2800" b="1" dirty="0" smtClean="0"/>
              <a:t>Our Own manufacture</a:t>
            </a:r>
            <a:endParaRPr lang="ru-RU" sz="2800" b="1" dirty="0" smtClean="0"/>
          </a:p>
          <a:p>
            <a:r>
              <a:rPr lang="en-US" sz="2800" b="1" dirty="0" smtClean="0"/>
              <a:t>Sophisticated design </a:t>
            </a:r>
            <a:endParaRPr lang="ru-RU" sz="2800" b="1" dirty="0" smtClean="0"/>
          </a:p>
          <a:p>
            <a:r>
              <a:rPr lang="en-US" sz="2800" b="1" dirty="0" smtClean="0"/>
              <a:t>Highest quality </a:t>
            </a:r>
            <a:endParaRPr lang="ru-RU" sz="2800" b="1" dirty="0" smtClean="0"/>
          </a:p>
          <a:p>
            <a:r>
              <a:rPr lang="en-US" sz="2800" b="1" dirty="0" smtClean="0"/>
              <a:t>Very competitive price</a:t>
            </a:r>
            <a:endParaRPr lang="ru-RU" sz="2800" dirty="0"/>
          </a:p>
        </p:txBody>
      </p:sp>
      <p:pic>
        <p:nvPicPr>
          <p:cNvPr id="1026" name="Picture 2" descr="C:\Home\Icc\Фото\KeyGuard\New 5 и 10\KG_100_key_Glass_EU_Mirror_smal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9717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3235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KeyGuard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3100" b="1" dirty="0" smtClean="0"/>
              <a:t>Model of 2017</a:t>
            </a:r>
            <a:endParaRPr lang="ru-RU" sz="31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3528" y="1700808"/>
            <a:ext cx="5400600" cy="4104456"/>
          </a:xfrm>
        </p:spPr>
        <p:txBody>
          <a:bodyPr>
            <a:normAutofit fontScale="55000" lnSpcReduction="20000"/>
          </a:bodyPr>
          <a:lstStyle/>
          <a:p>
            <a:r>
              <a:rPr lang="en-US" sz="5100" b="1" dirty="0" smtClean="0"/>
              <a:t>Automatic issue and storage keys</a:t>
            </a:r>
            <a:endParaRPr lang="ru-RU" sz="5100" b="1" dirty="0" smtClean="0"/>
          </a:p>
          <a:p>
            <a:r>
              <a:rPr lang="en-US" sz="5100" b="1" dirty="0" smtClean="0"/>
              <a:t>User friendly interface</a:t>
            </a:r>
            <a:endParaRPr lang="ru-RU" sz="5100" b="1" dirty="0" smtClean="0"/>
          </a:p>
          <a:p>
            <a:r>
              <a:rPr lang="en-US" sz="5100" b="1" dirty="0" smtClean="0"/>
              <a:t>Automatic Set arm – Disarm intrusion system</a:t>
            </a:r>
            <a:endParaRPr lang="ru-RU" sz="5100" b="1" dirty="0" smtClean="0"/>
          </a:p>
          <a:p>
            <a:r>
              <a:rPr lang="en-US" sz="5100" b="1" dirty="0" smtClean="0"/>
              <a:t>Software development kit available</a:t>
            </a:r>
          </a:p>
          <a:p>
            <a:r>
              <a:rPr lang="en-US" sz="5100" b="1" dirty="0" smtClean="0"/>
              <a:t>Cell backlighting</a:t>
            </a:r>
          </a:p>
          <a:p>
            <a:r>
              <a:rPr lang="en-US" sz="5100" b="1" dirty="0" smtClean="0"/>
              <a:t>Lock and No lock </a:t>
            </a:r>
            <a:r>
              <a:rPr lang="en-US" sz="5100" b="1" dirty="0" err="1" smtClean="0"/>
              <a:t>SmartKeys</a:t>
            </a:r>
            <a:r>
              <a:rPr lang="en-US" sz="5100" b="1" dirty="0" smtClean="0"/>
              <a:t> functions</a:t>
            </a:r>
            <a:endParaRPr lang="ru-RU" sz="5100" b="1" dirty="0"/>
          </a:p>
          <a:p>
            <a:endParaRPr lang="ru-RU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086576" cy="583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8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9941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KeyGuard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3100" b="1" dirty="0" smtClean="0"/>
              <a:t>Smart Key and boxes</a:t>
            </a:r>
            <a:endParaRPr lang="ru-RU" sz="31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93664"/>
            <a:ext cx="2520280" cy="19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66" y="3482971"/>
            <a:ext cx="2829814" cy="18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92" y="387062"/>
            <a:ext cx="2309523" cy="309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1992"/>
            <a:ext cx="3020114" cy="31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23528" y="5517232"/>
            <a:ext cx="8568952" cy="93610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600" b="1" dirty="0" smtClean="0"/>
              <a:t>Storage of the keys on Key Fobs and in the boxes</a:t>
            </a:r>
            <a:endParaRPr lang="ru-RU" sz="9600" b="1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351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99992" y="1196752"/>
            <a:ext cx="4460944" cy="4464496"/>
          </a:xfrm>
        </p:spPr>
        <p:txBody>
          <a:bodyPr>
            <a:normAutofit fontScale="40000" lnSpcReduction="20000"/>
          </a:bodyPr>
          <a:lstStyle/>
          <a:p>
            <a:r>
              <a:rPr lang="en-US" sz="8000" b="1" dirty="0" smtClean="0"/>
              <a:t>Control panel very thin</a:t>
            </a:r>
            <a:endParaRPr lang="ru-RU" sz="8000" b="1" dirty="0" smtClean="0"/>
          </a:p>
          <a:p>
            <a:r>
              <a:rPr lang="en-US" sz="8000" b="1" dirty="0" smtClean="0"/>
              <a:t>The Key system itself thinnest in the world</a:t>
            </a:r>
          </a:p>
          <a:p>
            <a:r>
              <a:rPr lang="en-US" sz="8000" b="1" dirty="0" smtClean="0"/>
              <a:t>Card readers hidden inside </a:t>
            </a:r>
            <a:endParaRPr lang="ru-RU" sz="8000" b="1" dirty="0"/>
          </a:p>
          <a:p>
            <a:r>
              <a:rPr lang="en-US" sz="8000" b="1" dirty="0" smtClean="0"/>
              <a:t>Top Led strip light</a:t>
            </a:r>
            <a:endParaRPr lang="ru-RU" sz="8000" b="1" dirty="0" smtClean="0"/>
          </a:p>
          <a:p>
            <a:r>
              <a:rPr lang="en-US" sz="8000" b="1" dirty="0" smtClean="0"/>
              <a:t>Special color and Stainless-steel inserts</a:t>
            </a:r>
            <a:endParaRPr lang="ru-RU" sz="8000" b="1" dirty="0" smtClean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267744" y="295350"/>
            <a:ext cx="6587964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Attention to the details</a:t>
            </a:r>
            <a:endParaRPr lang="ru-RU" sz="36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4" y="684399"/>
            <a:ext cx="2448272" cy="258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96" y="2887712"/>
            <a:ext cx="2740240" cy="25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0" y="3553673"/>
            <a:ext cx="2066776" cy="319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8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427984" y="1196752"/>
            <a:ext cx="4258816" cy="5184576"/>
          </a:xfrm>
        </p:spPr>
        <p:txBody>
          <a:bodyPr>
            <a:normAutofit fontScale="32500" lnSpcReduction="20000"/>
          </a:bodyPr>
          <a:lstStyle/>
          <a:p>
            <a:r>
              <a:rPr lang="en-US" sz="9800" b="1" dirty="0" smtClean="0"/>
              <a:t>HSS lock from Abloy</a:t>
            </a:r>
          </a:p>
          <a:p>
            <a:r>
              <a:rPr lang="en-US" sz="9800" b="1" dirty="0" smtClean="0"/>
              <a:t>Hinges from </a:t>
            </a:r>
            <a:r>
              <a:rPr lang="en-US" sz="9800" b="1" dirty="0" err="1" smtClean="0"/>
              <a:t>Soss</a:t>
            </a:r>
            <a:r>
              <a:rPr lang="en-US" sz="9800" b="1" dirty="0" smtClean="0"/>
              <a:t> England</a:t>
            </a:r>
            <a:endParaRPr lang="ru-RU" sz="9800" b="1" dirty="0" smtClean="0"/>
          </a:p>
          <a:p>
            <a:r>
              <a:rPr lang="en-US" sz="9800" b="1" dirty="0" smtClean="0"/>
              <a:t>Eff-Eff Electric lock Germany</a:t>
            </a:r>
            <a:endParaRPr lang="ru-RU" sz="9800" b="1" dirty="0" smtClean="0"/>
          </a:p>
          <a:p>
            <a:r>
              <a:rPr lang="en-US" sz="9800" b="1" dirty="0" smtClean="0"/>
              <a:t>Power supply Phoenix Germany</a:t>
            </a:r>
            <a:endParaRPr lang="ru-RU" sz="9800" b="1" dirty="0" smtClean="0"/>
          </a:p>
          <a:p>
            <a:r>
              <a:rPr lang="en-US" sz="9800" b="1" dirty="0" smtClean="0"/>
              <a:t>Door contact with sabotage protection</a:t>
            </a:r>
            <a:endParaRPr lang="ru-RU" sz="9800" b="1" dirty="0" smtClean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Quality i</a:t>
            </a:r>
            <a:r>
              <a:rPr lang="en-US" sz="3600" b="1" dirty="0"/>
              <a:t>s</a:t>
            </a:r>
            <a:r>
              <a:rPr lang="en-US" sz="3600" b="1" dirty="0" smtClean="0"/>
              <a:t> the first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23253"/>
            <a:ext cx="2302081" cy="339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851596" cy="18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2365"/>
            <a:ext cx="2696024" cy="288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5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3885570" y="116632"/>
            <a:ext cx="497889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What is inside</a:t>
            </a:r>
            <a:endParaRPr lang="ru-RU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8347"/>
            <a:ext cx="3384376" cy="645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29" y="980728"/>
            <a:ext cx="2290316" cy="31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2794229" cy="343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9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53384" y="1124744"/>
            <a:ext cx="4783112" cy="5400600"/>
          </a:xfrm>
        </p:spPr>
        <p:txBody>
          <a:bodyPr>
            <a:normAutofit fontScale="40000" lnSpcReduction="20000"/>
          </a:bodyPr>
          <a:lstStyle/>
          <a:p>
            <a:r>
              <a:rPr lang="en-US" sz="7000" b="1" dirty="0" smtClean="0"/>
              <a:t>Super bright TFT</a:t>
            </a:r>
            <a:endParaRPr lang="ru-RU" sz="7000" b="1" dirty="0" smtClean="0"/>
          </a:p>
          <a:p>
            <a:r>
              <a:rPr lang="en-US" sz="7000" b="1" dirty="0" smtClean="0"/>
              <a:t>Two readers take in and out</a:t>
            </a:r>
            <a:endParaRPr lang="ru-RU" sz="7000" b="1" dirty="0" smtClean="0"/>
          </a:p>
          <a:p>
            <a:r>
              <a:rPr lang="en-US" sz="7000" b="1" dirty="0" smtClean="0"/>
              <a:t>Fingerprint reader from </a:t>
            </a:r>
            <a:r>
              <a:rPr lang="en-US" sz="7000" b="1" dirty="0" err="1" smtClean="0"/>
              <a:t>Morpho</a:t>
            </a:r>
            <a:r>
              <a:rPr lang="en-US" sz="7000" b="1" dirty="0" smtClean="0"/>
              <a:t> (option)</a:t>
            </a:r>
            <a:endParaRPr lang="ru-RU" sz="7000" b="1" dirty="0" smtClean="0"/>
          </a:p>
          <a:p>
            <a:r>
              <a:rPr lang="en-US" sz="7000" b="1" dirty="0" smtClean="0"/>
              <a:t>Big Font and buttons easy to operate</a:t>
            </a:r>
            <a:endParaRPr lang="ru-RU" sz="7000" b="1" dirty="0" smtClean="0"/>
          </a:p>
          <a:p>
            <a:r>
              <a:rPr lang="en-US" sz="7000" b="1" dirty="0" smtClean="0"/>
              <a:t>Event history online</a:t>
            </a:r>
          </a:p>
          <a:p>
            <a:r>
              <a:rPr lang="en-US" sz="7000" b="1" dirty="0" smtClean="0"/>
              <a:t>Filter option</a:t>
            </a:r>
            <a:endParaRPr lang="ru-RU" sz="7000" b="1" dirty="0" smtClean="0"/>
          </a:p>
          <a:p>
            <a:r>
              <a:rPr lang="en-US" sz="7000" b="1" dirty="0" smtClean="0"/>
              <a:t>Search by Name function</a:t>
            </a:r>
            <a:r>
              <a:rPr lang="ru-RU" sz="7000" b="1" dirty="0" smtClean="0"/>
              <a:t>,</a:t>
            </a:r>
          </a:p>
          <a:p>
            <a:r>
              <a:rPr lang="en-US" sz="7000" b="1" dirty="0" smtClean="0"/>
              <a:t>Search by Number</a:t>
            </a:r>
            <a:r>
              <a:rPr lang="ru-RU" sz="7000" b="1" dirty="0" smtClean="0"/>
              <a:t>,</a:t>
            </a:r>
            <a:endParaRPr lang="en-US" sz="7000" b="1" dirty="0" smtClean="0"/>
          </a:p>
          <a:p>
            <a:r>
              <a:rPr lang="en-US" sz="7000" b="1" dirty="0" smtClean="0"/>
              <a:t>Group issue</a:t>
            </a:r>
            <a:r>
              <a:rPr lang="ru-RU" sz="7000" b="1" dirty="0" smtClean="0"/>
              <a:t>, </a:t>
            </a:r>
            <a:endParaRPr lang="en-US" sz="7000" b="1" dirty="0" smtClean="0"/>
          </a:p>
          <a:p>
            <a:r>
              <a:rPr lang="en-US" sz="7000" b="1" dirty="0" smtClean="0"/>
              <a:t>Windows Software is included in the package</a:t>
            </a:r>
          </a:p>
          <a:p>
            <a:endParaRPr lang="ru-RU" sz="7000" b="1" dirty="0" smtClean="0"/>
          </a:p>
          <a:p>
            <a:endParaRPr lang="ru-RU" sz="7000" b="1" dirty="0" smtClean="0"/>
          </a:p>
          <a:p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53384" y="274638"/>
            <a:ext cx="443341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User friendly interface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26" y="404664"/>
            <a:ext cx="3370064" cy="168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Home\Icc\SecuriMax\KeySafe\Описание\Фотки к инструкции\2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5" y="2204864"/>
            <a:ext cx="3381280" cy="201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Home\Icc\SecuriMax\KeySafe\Описание\Фотки к инструкции\9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3" y="4247661"/>
            <a:ext cx="3396024" cy="20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707904" y="1081336"/>
            <a:ext cx="5328592" cy="5299992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dirty="0" smtClean="0"/>
              <a:t>50</a:t>
            </a:r>
            <a:r>
              <a:rPr lang="en-US" sz="7000" b="1" dirty="0" smtClean="0"/>
              <a:t> 000 user database</a:t>
            </a:r>
            <a:endParaRPr lang="ru-RU" sz="7000" b="1" dirty="0" smtClean="0"/>
          </a:p>
          <a:p>
            <a:r>
              <a:rPr lang="ru-RU" sz="7000" b="1" dirty="0" smtClean="0"/>
              <a:t>50 000</a:t>
            </a:r>
            <a:r>
              <a:rPr lang="en-US" sz="7000" b="1" dirty="0" smtClean="0"/>
              <a:t> events in nonvolatile memory</a:t>
            </a:r>
            <a:endParaRPr lang="ru-RU" sz="7000" b="1" dirty="0" smtClean="0"/>
          </a:p>
          <a:p>
            <a:r>
              <a:rPr lang="en-US" sz="7000" b="1" dirty="0" smtClean="0"/>
              <a:t>Glass door</a:t>
            </a:r>
            <a:endParaRPr lang="ru-RU" sz="7000" b="1" dirty="0" smtClean="0"/>
          </a:p>
          <a:p>
            <a:r>
              <a:rPr lang="en-US" sz="7000" b="1" dirty="0" smtClean="0"/>
              <a:t>Solid steel door</a:t>
            </a:r>
            <a:endParaRPr lang="ru-RU" sz="7000" b="1" dirty="0" smtClean="0"/>
          </a:p>
          <a:p>
            <a:r>
              <a:rPr lang="en-US" sz="7000" b="1" dirty="0" smtClean="0"/>
              <a:t>NO Door</a:t>
            </a:r>
            <a:endParaRPr lang="ru-RU" sz="7000" b="1" dirty="0" smtClean="0"/>
          </a:p>
          <a:p>
            <a:r>
              <a:rPr lang="en-US" sz="7000" b="1" dirty="0" smtClean="0"/>
              <a:t>Control panel bottom and right side installation</a:t>
            </a:r>
            <a:endParaRPr lang="ru-RU" sz="7000" b="1" dirty="0" smtClean="0"/>
          </a:p>
          <a:p>
            <a:r>
              <a:rPr lang="en-US" sz="7000" b="1" dirty="0" smtClean="0"/>
              <a:t>Ethernet, RS485, RS232</a:t>
            </a:r>
          </a:p>
          <a:p>
            <a:r>
              <a:rPr lang="en-US" sz="7000" b="1" dirty="0" smtClean="0"/>
              <a:t>Cabinets for 3,5 and 10 modules</a:t>
            </a:r>
            <a:endParaRPr lang="ru-RU" sz="7000" b="1" dirty="0" smtClean="0"/>
          </a:p>
          <a:p>
            <a:r>
              <a:rPr lang="en-US" sz="7000" b="1" dirty="0" smtClean="0"/>
              <a:t>From 20 </a:t>
            </a:r>
            <a:r>
              <a:rPr lang="ru-RU" sz="7000" b="1" dirty="0" smtClean="0"/>
              <a:t>то 2000 </a:t>
            </a:r>
            <a:r>
              <a:rPr lang="en-US" sz="7000" b="1" dirty="0" smtClean="0"/>
              <a:t>keys to single control panel.</a:t>
            </a:r>
            <a:endParaRPr lang="ru-RU" sz="7000" b="1" dirty="0" smtClean="0"/>
          </a:p>
          <a:p>
            <a:endParaRPr lang="en-US" sz="7000" b="1" dirty="0" smtClean="0"/>
          </a:p>
          <a:p>
            <a:endParaRPr lang="ru-RU" sz="2800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253384" y="274638"/>
            <a:ext cx="443341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Delivery options 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79"/>
            <a:ext cx="1033946" cy="154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06" y="548679"/>
            <a:ext cx="583371" cy="144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79"/>
            <a:ext cx="1581150" cy="155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7821"/>
            <a:ext cx="895350" cy="176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466" y="2276872"/>
            <a:ext cx="1490594" cy="172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5" y="4670353"/>
            <a:ext cx="2304256" cy="135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347605" y="6021289"/>
            <a:ext cx="2340907" cy="32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Add on cabinets</a:t>
            </a:r>
            <a:endParaRPr lang="ru-RU" sz="1800" b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47605" y="4221088"/>
            <a:ext cx="2340907" cy="326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Main cabinet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76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yGuard_new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KeyGuard_new</Template>
  <TotalTime>272</TotalTime>
  <Words>374</Words>
  <Application>Microsoft Office PowerPoint</Application>
  <PresentationFormat>Экран (4:3)</PresentationFormat>
  <Paragraphs>103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KeyGuard_new</vt:lpstr>
      <vt:lpstr>KeyGuard  Key Management System</vt:lpstr>
      <vt:lpstr>KeyGuard Key management system</vt:lpstr>
      <vt:lpstr>KeyGuard Model of 2017</vt:lpstr>
      <vt:lpstr>KeyGuard Smart Key and boxes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Windows Software included Network operation</vt:lpstr>
      <vt:lpstr>World requirements of the Key system</vt:lpstr>
      <vt:lpstr>Презентация PowerPoint</vt:lpstr>
      <vt:lpstr>Презентация PowerPoint</vt:lpstr>
      <vt:lpstr>Thank you!  KeyGuard  Key management system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KeyGuard  Система хранения ключей</dc:title>
  <dc:creator>MAX</dc:creator>
  <cp:lastModifiedBy>MAX</cp:lastModifiedBy>
  <cp:revision>25</cp:revision>
  <dcterms:created xsi:type="dcterms:W3CDTF">2017-09-16T16:43:25Z</dcterms:created>
  <dcterms:modified xsi:type="dcterms:W3CDTF">2017-11-30T10:10:38Z</dcterms:modified>
</cp:coreProperties>
</file>