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71" r:id="rId10"/>
    <p:sldId id="272" r:id="rId11"/>
    <p:sldId id="270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7"/>
    <a:srgbClr val="007832"/>
    <a:srgbClr val="009900"/>
    <a:srgbClr val="25C967"/>
    <a:srgbClr val="A40000"/>
    <a:srgbClr val="025602"/>
    <a:srgbClr val="E6E9EE"/>
    <a:srgbClr val="858786"/>
    <a:srgbClr val="02B24B"/>
    <a:srgbClr val="1B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Лист1!$A$2:$A$14</c:f>
              <c:numCache>
                <c:formatCode>General</c:formatCode>
                <c:ptCount val="13"/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1.3</c:v>
                </c:pt>
                <c:pt idx="2">
                  <c:v>1.6900000000000002</c:v>
                </c:pt>
                <c:pt idx="3">
                  <c:v>2.1970000000000005</c:v>
                </c:pt>
                <c:pt idx="4">
                  <c:v>2.856100000000001</c:v>
                </c:pt>
                <c:pt idx="5">
                  <c:v>3.7129300000000014</c:v>
                </c:pt>
                <c:pt idx="6">
                  <c:v>4.8268090000000017</c:v>
                </c:pt>
                <c:pt idx="7">
                  <c:v>6.2748517000000028</c:v>
                </c:pt>
                <c:pt idx="8">
                  <c:v>8.1573072100000044</c:v>
                </c:pt>
                <c:pt idx="9">
                  <c:v>10.604499373000007</c:v>
                </c:pt>
                <c:pt idx="10">
                  <c:v>13.785849184900009</c:v>
                </c:pt>
                <c:pt idx="11">
                  <c:v>17.921603940370012</c:v>
                </c:pt>
                <c:pt idx="12">
                  <c:v>23.298085122481016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9-455F-A4EF-2FB6344FC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10496"/>
        <c:axId val="88469440"/>
      </c:lineChart>
      <c:catAx>
        <c:axId val="744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69440"/>
        <c:crosses val="autoZero"/>
        <c:auto val="1"/>
        <c:lblAlgn val="ctr"/>
        <c:lblOffset val="100"/>
        <c:noMultiLvlLbl val="0"/>
      </c:catAx>
      <c:valAx>
        <c:axId val="8846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41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772400" cy="81952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6400800" cy="960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"/>
            <a:ext cx="9144000" cy="41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2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2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0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6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6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1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81328"/>
            <a:ext cx="1656184" cy="411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8734"/>
            <a:ext cx="1656184" cy="4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3933056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KeyGuard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Key Management System</a:t>
            </a:r>
            <a:endParaRPr lang="ru-RU" dirty="0"/>
          </a:p>
        </p:txBody>
      </p:sp>
      <p:pic>
        <p:nvPicPr>
          <p:cNvPr id="4" name="Picture 3" descr="A group of keys on a wall&#10;&#10;Description automatically generated">
            <a:extLst>
              <a:ext uri="{FF2B5EF4-FFF2-40B4-BE49-F238E27FC236}">
                <a16:creationId xmlns:a16="http://schemas.microsoft.com/office/drawing/2014/main" id="{CB2FE23D-514A-E1F9-435A-8085B2D5A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524992"/>
            <a:ext cx="4176464" cy="356019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600" b="1" dirty="0"/>
              <a:t>Set up and edit keys access levels</a:t>
            </a:r>
            <a:endParaRPr lang="ru-RU" sz="8600" b="1" dirty="0"/>
          </a:p>
          <a:p>
            <a:pPr lvl="0"/>
            <a:r>
              <a:rPr lang="en-US" sz="8600" b="1" dirty="0"/>
              <a:t>Remote control of the system</a:t>
            </a:r>
            <a:endParaRPr lang="ru-RU" sz="8600" b="1" dirty="0"/>
          </a:p>
          <a:p>
            <a:pPr lvl="0"/>
            <a:r>
              <a:rPr lang="en-US" sz="8600" b="1" dirty="0"/>
              <a:t>Print Reports </a:t>
            </a:r>
          </a:p>
          <a:p>
            <a:pPr lvl="0"/>
            <a:r>
              <a:rPr lang="en-US" sz="8600" b="1" dirty="0"/>
              <a:t>Alarm management </a:t>
            </a:r>
            <a:endParaRPr lang="ru-RU" sz="8600" b="1" dirty="0"/>
          </a:p>
          <a:p>
            <a:pPr lvl="0"/>
            <a:r>
              <a:rPr lang="en-US" sz="8600" b="1" dirty="0"/>
              <a:t>SMS &amp; email notification</a:t>
            </a:r>
          </a:p>
          <a:p>
            <a:pPr lvl="0"/>
            <a:r>
              <a:rPr lang="en-US" sz="8600" b="1" dirty="0"/>
              <a:t>Graphical maps of the Site </a:t>
            </a:r>
          </a:p>
          <a:p>
            <a:pPr lvl="0"/>
            <a:r>
              <a:rPr lang="en-US" sz="8600" b="1" dirty="0"/>
              <a:t>Later key return and key overdue alarm triggering </a:t>
            </a:r>
            <a:endParaRPr lang="ru-RU" sz="8600" b="1" dirty="0"/>
          </a:p>
        </p:txBody>
      </p:sp>
      <p:pic>
        <p:nvPicPr>
          <p:cNvPr id="13" name="Рисунок 12" descr="W:\BackUpReserv\Презентации\план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5" y="1566250"/>
            <a:ext cx="4392488" cy="3261155"/>
          </a:xfrm>
          <a:prstGeom prst="rect">
            <a:avLst/>
          </a:prstGeom>
          <a:noFill/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Windows Software included</a:t>
            </a:r>
            <a:br>
              <a:rPr lang="en-US" b="1" dirty="0"/>
            </a:br>
            <a:r>
              <a:rPr lang="en-US" b="1" dirty="0"/>
              <a:t>Network operation</a:t>
            </a:r>
            <a:endParaRPr lang="ru-RU" sz="3100" b="1" dirty="0"/>
          </a:p>
        </p:txBody>
      </p:sp>
      <p:sp>
        <p:nvSpPr>
          <p:cNvPr id="17" name="Объект 7"/>
          <p:cNvSpPr>
            <a:spLocks noGrp="1"/>
          </p:cNvSpPr>
          <p:nvPr>
            <p:ph sz="quarter" idx="4"/>
          </p:nvPr>
        </p:nvSpPr>
        <p:spPr>
          <a:xfrm>
            <a:off x="386573" y="5013176"/>
            <a:ext cx="8136904" cy="1152128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Online</a:t>
            </a:r>
            <a:r>
              <a:rPr lang="ru-RU" b="1" dirty="0"/>
              <a:t> </a:t>
            </a:r>
            <a:r>
              <a:rPr lang="en-US" b="1" dirty="0"/>
              <a:t>information of the Keys status</a:t>
            </a:r>
            <a:endParaRPr lang="ru-RU" b="1" dirty="0"/>
          </a:p>
          <a:p>
            <a:pPr lvl="0"/>
            <a:r>
              <a:rPr lang="en-US" b="1" dirty="0"/>
              <a:t>Network connection</a:t>
            </a:r>
            <a:endParaRPr lang="ru-RU" b="1" dirty="0"/>
          </a:p>
          <a:p>
            <a:endParaRPr lang="en-US" sz="70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069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lang="en-US" sz="2800" b="1" dirty="0"/>
              <a:t>World requirements of the Key system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7544" y="5229200"/>
            <a:ext cx="828092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sz="7000" b="1" dirty="0"/>
              <a:t>Market establishing</a:t>
            </a:r>
            <a:endParaRPr lang="ru-RU" sz="7000" b="1" dirty="0"/>
          </a:p>
          <a:p>
            <a:r>
              <a:rPr lang="en-US" sz="7000" b="1" dirty="0"/>
              <a:t>Kick back from access control to the Key system</a:t>
            </a:r>
            <a:endParaRPr lang="ru-RU" sz="7000" b="1" dirty="0"/>
          </a:p>
          <a:p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42756060"/>
              </p:ext>
            </p:extLst>
          </p:nvPr>
        </p:nvGraphicFramePr>
        <p:xfrm>
          <a:off x="1259632" y="836712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11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Solutions</a:t>
            </a:r>
            <a:endParaRPr lang="ru-RU" sz="3600" b="1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4"/>
          </p:nvPr>
        </p:nvSpPr>
        <p:spPr>
          <a:xfrm>
            <a:off x="179512" y="1106405"/>
            <a:ext cx="8424936" cy="2754643"/>
          </a:xfrm>
        </p:spPr>
        <p:txBody>
          <a:bodyPr>
            <a:normAutofit/>
          </a:bodyPr>
          <a:lstStyle/>
          <a:p>
            <a:r>
              <a:rPr lang="en-US" sz="2800" b="1" dirty="0"/>
              <a:t>Automatic issue and storage of the Keys</a:t>
            </a:r>
            <a:endParaRPr lang="ru-RU" sz="2800" b="1" dirty="0"/>
          </a:p>
          <a:p>
            <a:r>
              <a:rPr lang="en-US" sz="2800" b="1" dirty="0"/>
              <a:t>Automatic Log event files </a:t>
            </a:r>
            <a:endParaRPr lang="ru-RU" sz="2800" b="1" dirty="0"/>
          </a:p>
          <a:p>
            <a:r>
              <a:rPr lang="en-US" sz="2800" b="1" dirty="0"/>
              <a:t>Automatic Arm Disarm intrusion system</a:t>
            </a:r>
            <a:endParaRPr lang="ru-RU" sz="2800" b="1" dirty="0"/>
          </a:p>
          <a:p>
            <a:r>
              <a:rPr lang="en-US" sz="2800" b="1" dirty="0"/>
              <a:t>Emergence (Fire case) keys storage </a:t>
            </a:r>
            <a:endParaRPr lang="ru-RU" sz="2800" b="1" dirty="0"/>
          </a:p>
          <a:p>
            <a:endParaRPr lang="en-US" sz="2800" b="1" dirty="0"/>
          </a:p>
          <a:p>
            <a:endParaRPr lang="ru-RU" sz="2800" dirty="0"/>
          </a:p>
        </p:txBody>
      </p:sp>
      <p:sp>
        <p:nvSpPr>
          <p:cNvPr id="12" name="Объект 7"/>
          <p:cNvSpPr>
            <a:spLocks noGrp="1"/>
          </p:cNvSpPr>
          <p:nvPr>
            <p:ph sz="quarter" idx="4"/>
          </p:nvPr>
        </p:nvSpPr>
        <p:spPr>
          <a:xfrm>
            <a:off x="261864" y="4437112"/>
            <a:ext cx="8424936" cy="1674523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Reducing staff number – real savings</a:t>
            </a:r>
            <a:endParaRPr lang="ru-RU" sz="2800" b="1" dirty="0"/>
          </a:p>
          <a:p>
            <a:r>
              <a:rPr lang="en-US" sz="2800" b="1" dirty="0"/>
              <a:t>Increasing secure level of the Site</a:t>
            </a:r>
            <a:endParaRPr lang="ru-RU" sz="2800" b="1" dirty="0"/>
          </a:p>
          <a:p>
            <a:r>
              <a:rPr lang="en-US" sz="2800" b="1" dirty="0"/>
              <a:t>Short up time of issue for emergency cases (Fire alarm) </a:t>
            </a:r>
            <a:endParaRPr lang="ru-RU" sz="2800" b="1" dirty="0"/>
          </a:p>
          <a:p>
            <a:endParaRPr lang="en-US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51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3968" y="1124743"/>
            <a:ext cx="4135040" cy="3413385"/>
          </a:xfrm>
        </p:spPr>
        <p:txBody>
          <a:bodyPr>
            <a:normAutofit fontScale="47500" lnSpcReduction="20000"/>
          </a:bodyPr>
          <a:lstStyle/>
          <a:p>
            <a:r>
              <a:rPr lang="en-US" sz="5500" b="1" dirty="0"/>
              <a:t>Hotels technical rooms</a:t>
            </a:r>
            <a:endParaRPr lang="ru-RU" sz="5500" b="1" dirty="0"/>
          </a:p>
          <a:p>
            <a:r>
              <a:rPr lang="en-US" sz="5500" b="1" dirty="0"/>
              <a:t>Technical support</a:t>
            </a:r>
            <a:endParaRPr lang="ru-RU" sz="5500" b="1" dirty="0"/>
          </a:p>
          <a:p>
            <a:r>
              <a:rPr lang="en-US" sz="5500" b="1" dirty="0"/>
              <a:t>Government</a:t>
            </a:r>
            <a:endParaRPr lang="ru-RU" sz="5500" b="1" dirty="0"/>
          </a:p>
          <a:p>
            <a:r>
              <a:rPr lang="en-US" sz="5500" b="1" dirty="0"/>
              <a:t>Transport</a:t>
            </a:r>
            <a:endParaRPr lang="ru-RU" sz="5500" b="1" dirty="0"/>
          </a:p>
          <a:p>
            <a:r>
              <a:rPr lang="en-US" sz="5500" b="1" dirty="0"/>
              <a:t>Data centers</a:t>
            </a:r>
          </a:p>
          <a:p>
            <a:r>
              <a:rPr lang="en-US" sz="5500" b="1" dirty="0"/>
              <a:t>Electric cabinets and other like transformer stations for electric companies</a:t>
            </a:r>
            <a:endParaRPr lang="ru-RU" sz="5500" b="1" dirty="0"/>
          </a:p>
          <a:p>
            <a:endParaRPr lang="ru-RU" sz="7000" b="1" dirty="0"/>
          </a:p>
          <a:p>
            <a:endParaRPr lang="ru-RU" sz="7000" b="1" dirty="0"/>
          </a:p>
          <a:p>
            <a:endParaRPr lang="ru-RU" sz="7000" b="1" dirty="0"/>
          </a:p>
          <a:p>
            <a:endParaRPr lang="en-US" sz="7000" b="1" dirty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Markets </a:t>
            </a:r>
            <a:endParaRPr lang="ru-RU" sz="3600" b="1" dirty="0"/>
          </a:p>
        </p:txBody>
      </p:sp>
      <p:sp>
        <p:nvSpPr>
          <p:cNvPr id="7" name="Объект 7"/>
          <p:cNvSpPr>
            <a:spLocks noGrp="1"/>
          </p:cNvSpPr>
          <p:nvPr>
            <p:ph sz="quarter" idx="4"/>
          </p:nvPr>
        </p:nvSpPr>
        <p:spPr>
          <a:xfrm>
            <a:off x="2339752" y="5231903"/>
            <a:ext cx="5144946" cy="1437457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/>
              <a:t>Car dialers</a:t>
            </a:r>
            <a:endParaRPr lang="ru-RU" sz="3300" b="1" dirty="0"/>
          </a:p>
          <a:p>
            <a:r>
              <a:rPr lang="en-US" sz="3300" b="1" dirty="0"/>
              <a:t>Bank vending machined ATM</a:t>
            </a:r>
            <a:endParaRPr lang="ru-RU" sz="3300" b="1" dirty="0"/>
          </a:p>
          <a:p>
            <a:r>
              <a:rPr lang="en-US" sz="3300" b="1" dirty="0"/>
              <a:t>Municipal </a:t>
            </a:r>
          </a:p>
          <a:p>
            <a:pPr marL="0" indent="0">
              <a:buNone/>
            </a:pPr>
            <a:endParaRPr lang="ru-RU" sz="3300" b="1" dirty="0"/>
          </a:p>
          <a:p>
            <a:endParaRPr lang="ru-RU" sz="7000" b="1" dirty="0"/>
          </a:p>
          <a:p>
            <a:endParaRPr lang="ru-RU" sz="7000" b="1" dirty="0"/>
          </a:p>
          <a:p>
            <a:endParaRPr lang="ru-RU" sz="7000" b="1" dirty="0"/>
          </a:p>
          <a:p>
            <a:endParaRPr lang="en-US" sz="7000" b="1" dirty="0"/>
          </a:p>
          <a:p>
            <a:endParaRPr lang="ru-RU" sz="2800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4"/>
          </p:nvPr>
        </p:nvSpPr>
        <p:spPr>
          <a:xfrm>
            <a:off x="179512" y="1106405"/>
            <a:ext cx="4135040" cy="302433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Airports</a:t>
            </a:r>
            <a:endParaRPr lang="ru-RU" sz="2800" b="1" dirty="0"/>
          </a:p>
          <a:p>
            <a:r>
              <a:rPr lang="en-US" sz="2800" b="1" dirty="0"/>
              <a:t>Healthcare </a:t>
            </a:r>
            <a:endParaRPr lang="ru-RU" sz="2800" b="1" dirty="0"/>
          </a:p>
          <a:p>
            <a:r>
              <a:rPr lang="en-US" sz="2800" b="1" dirty="0"/>
              <a:t>Education</a:t>
            </a:r>
            <a:endParaRPr lang="ru-RU" sz="2800" b="1" dirty="0"/>
          </a:p>
          <a:p>
            <a:r>
              <a:rPr lang="en-US" sz="2800" b="1" dirty="0"/>
              <a:t>Hotels</a:t>
            </a:r>
            <a:endParaRPr lang="ru-RU" sz="2800" b="1" dirty="0"/>
          </a:p>
          <a:p>
            <a:r>
              <a:rPr lang="en-US" sz="2800" b="1" dirty="0"/>
              <a:t>Military </a:t>
            </a:r>
            <a:endParaRPr lang="ru-RU" sz="2800" b="1" dirty="0"/>
          </a:p>
          <a:p>
            <a:r>
              <a:rPr lang="en-US" sz="2800" b="1" dirty="0"/>
              <a:t>Business</a:t>
            </a:r>
          </a:p>
          <a:p>
            <a:r>
              <a:rPr lang="en-US" sz="2800" b="1" dirty="0"/>
              <a:t>Industry</a:t>
            </a:r>
          </a:p>
          <a:p>
            <a:r>
              <a:rPr lang="en-US" sz="2800" b="1" dirty="0"/>
              <a:t>Companies car park</a:t>
            </a:r>
          </a:p>
          <a:p>
            <a:endParaRPr lang="en-US" sz="7000" b="1" dirty="0"/>
          </a:p>
          <a:p>
            <a:endParaRPr lang="ru-RU" sz="28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40391" y="4538129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No Lock function of smart keys </a:t>
            </a:r>
            <a:r>
              <a:rPr lang="ru-RU" sz="3600" b="1" dirty="0"/>
              <a:t>30%</a:t>
            </a:r>
            <a:r>
              <a:rPr lang="en-US" sz="3600" b="1" dirty="0"/>
              <a:t> less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6292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3717032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  <a:r>
              <a:rPr lang="ru-RU" b="1" dirty="0">
                <a:solidFill>
                  <a:schemeClr val="bg1"/>
                </a:solidFill>
              </a:rPr>
              <a:t>!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/>
              <a:t>KeyGuard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Key management system</a:t>
            </a:r>
            <a:endParaRPr lang="ru-RU" dirty="0"/>
          </a:p>
        </p:txBody>
      </p:sp>
      <p:pic>
        <p:nvPicPr>
          <p:cNvPr id="3" name="Picture 2" descr="A group of keys on a wall&#10;&#10;Description automatically generated">
            <a:extLst>
              <a:ext uri="{FF2B5EF4-FFF2-40B4-BE49-F238E27FC236}">
                <a16:creationId xmlns:a16="http://schemas.microsoft.com/office/drawing/2014/main" id="{C0813DAC-EF62-7BA0-0C35-E0E0A101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KeyGuard</a:t>
            </a:r>
            <a:br>
              <a:rPr lang="ru-RU" b="1" dirty="0"/>
            </a:br>
            <a:r>
              <a:rPr lang="en-US" sz="3100" b="1" dirty="0"/>
              <a:t>Key management system</a:t>
            </a:r>
            <a:endParaRPr lang="ru-RU" sz="31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247455" cy="4608512"/>
          </a:xfrm>
        </p:spPr>
        <p:txBody>
          <a:bodyPr>
            <a:normAutofit/>
          </a:bodyPr>
          <a:lstStyle/>
          <a:p>
            <a:r>
              <a:rPr lang="en-US" sz="2800" b="1" dirty="0"/>
              <a:t>15 years experience </a:t>
            </a:r>
            <a:endParaRPr lang="ru-RU" sz="2800" b="1" dirty="0"/>
          </a:p>
          <a:p>
            <a:r>
              <a:rPr lang="en-US" sz="2800" b="1" dirty="0"/>
              <a:t>Thousands projects</a:t>
            </a:r>
            <a:endParaRPr lang="ru-RU" sz="2800" b="1" dirty="0"/>
          </a:p>
          <a:p>
            <a:r>
              <a:rPr lang="en-US" sz="2800" b="1" dirty="0"/>
              <a:t>Our Own manufacture</a:t>
            </a:r>
            <a:endParaRPr lang="ru-RU" sz="2800" b="1" dirty="0"/>
          </a:p>
          <a:p>
            <a:r>
              <a:rPr lang="en-US" sz="2800" b="1" dirty="0"/>
              <a:t>Sophisticated design </a:t>
            </a:r>
            <a:endParaRPr lang="ru-RU" sz="2800" b="1" dirty="0"/>
          </a:p>
          <a:p>
            <a:r>
              <a:rPr lang="en-US" sz="2800" b="1" dirty="0"/>
              <a:t>Highest quality </a:t>
            </a:r>
            <a:endParaRPr lang="ru-RU" sz="2800" b="1" dirty="0"/>
          </a:p>
          <a:p>
            <a:r>
              <a:rPr lang="en-US" sz="2800" b="1" dirty="0"/>
              <a:t>Very competitive price</a:t>
            </a:r>
            <a:endParaRPr lang="ru-RU" sz="2800" dirty="0"/>
          </a:p>
        </p:txBody>
      </p:sp>
      <p:pic>
        <p:nvPicPr>
          <p:cNvPr id="1026" name="Picture 2" descr="C:\Home\Icc\Фото\KeyGuard\New 5 и 10\KG_100_key_Glass_EU_Mirror_smal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717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2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3235" cy="9941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KeyGuard</a:t>
            </a:r>
            <a:br>
              <a:rPr lang="ru-RU" b="1" dirty="0"/>
            </a:br>
            <a:r>
              <a:rPr lang="en-US" sz="3100" b="1" dirty="0"/>
              <a:t>Model of 2017</a:t>
            </a:r>
            <a:endParaRPr lang="ru-RU" sz="31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3528" y="1700808"/>
            <a:ext cx="5400600" cy="4104456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/>
              <a:t>Automatic issue and storage keys</a:t>
            </a:r>
            <a:endParaRPr lang="ru-RU" sz="5100" b="1" dirty="0"/>
          </a:p>
          <a:p>
            <a:r>
              <a:rPr lang="en-US" sz="5100" b="1" dirty="0"/>
              <a:t>User friendly interface</a:t>
            </a:r>
            <a:endParaRPr lang="ru-RU" sz="5100" b="1" dirty="0"/>
          </a:p>
          <a:p>
            <a:r>
              <a:rPr lang="en-US" sz="5100" b="1" dirty="0"/>
              <a:t>Automatic Set arm – Disarm intrusion system</a:t>
            </a:r>
            <a:endParaRPr lang="ru-RU" sz="5100" b="1" dirty="0"/>
          </a:p>
          <a:p>
            <a:r>
              <a:rPr lang="en-US" sz="5100" b="1" dirty="0"/>
              <a:t>Software development kit available</a:t>
            </a:r>
          </a:p>
          <a:p>
            <a:r>
              <a:rPr lang="en-US" sz="5100" b="1" dirty="0"/>
              <a:t>Cell backlighting</a:t>
            </a:r>
          </a:p>
          <a:p>
            <a:r>
              <a:rPr lang="en-US" sz="5100" b="1" dirty="0"/>
              <a:t>Lock and No lock </a:t>
            </a:r>
            <a:r>
              <a:rPr lang="en-US" sz="5100" b="1" dirty="0" err="1"/>
              <a:t>SmartKeys</a:t>
            </a:r>
            <a:r>
              <a:rPr lang="en-US" sz="5100" b="1" dirty="0"/>
              <a:t> functions</a:t>
            </a:r>
            <a:endParaRPr lang="ru-RU" sz="5100" b="1" dirty="0"/>
          </a:p>
          <a:p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086576" cy="58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9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941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KeyGuard</a:t>
            </a:r>
            <a:br>
              <a:rPr lang="ru-RU" b="1" dirty="0"/>
            </a:br>
            <a:r>
              <a:rPr lang="en-US" sz="3100" b="1" dirty="0"/>
              <a:t>Smart Key and boxes</a:t>
            </a:r>
            <a:endParaRPr lang="ru-RU" sz="3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3664"/>
            <a:ext cx="2520280" cy="19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6" y="3482971"/>
            <a:ext cx="2829814" cy="18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92" y="387062"/>
            <a:ext cx="2309523" cy="30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1992"/>
            <a:ext cx="3020114" cy="31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3528" y="5517232"/>
            <a:ext cx="8568952" cy="9361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b="1" dirty="0"/>
              <a:t>Storage of the keys on Key Fobs and in the boxes</a:t>
            </a:r>
            <a:endParaRPr lang="ru-RU" sz="96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351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9992" y="1196752"/>
            <a:ext cx="4460944" cy="4464496"/>
          </a:xfrm>
        </p:spPr>
        <p:txBody>
          <a:bodyPr>
            <a:normAutofit fontScale="40000" lnSpcReduction="20000"/>
          </a:bodyPr>
          <a:lstStyle/>
          <a:p>
            <a:r>
              <a:rPr lang="en-US" sz="8000" b="1" dirty="0"/>
              <a:t>Control panel very thin</a:t>
            </a:r>
            <a:endParaRPr lang="ru-RU" sz="8000" b="1" dirty="0"/>
          </a:p>
          <a:p>
            <a:r>
              <a:rPr lang="en-US" sz="8000" b="1" dirty="0"/>
              <a:t>The Key system itself thinnest in the world</a:t>
            </a:r>
          </a:p>
          <a:p>
            <a:r>
              <a:rPr lang="en-US" sz="8000" b="1" dirty="0"/>
              <a:t>Card readers hidden inside </a:t>
            </a:r>
            <a:endParaRPr lang="ru-RU" sz="8000" b="1" dirty="0"/>
          </a:p>
          <a:p>
            <a:r>
              <a:rPr lang="en-US" sz="8000" b="1" dirty="0"/>
              <a:t>Top Led strip light</a:t>
            </a:r>
            <a:endParaRPr lang="ru-RU" sz="8000" b="1" dirty="0"/>
          </a:p>
          <a:p>
            <a:r>
              <a:rPr lang="en-US" sz="8000" b="1" dirty="0"/>
              <a:t>Special color and Stainless-steel inserts</a:t>
            </a:r>
            <a:endParaRPr lang="ru-RU" sz="8000" b="1" dirty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267744" y="295350"/>
            <a:ext cx="658796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Attention to the details</a:t>
            </a:r>
            <a:endParaRPr lang="ru-RU" sz="36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84399"/>
            <a:ext cx="2448272" cy="25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96" y="2887712"/>
            <a:ext cx="2740240" cy="25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0" y="3553673"/>
            <a:ext cx="2066776" cy="319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5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27984" y="1196752"/>
            <a:ext cx="4258816" cy="5184576"/>
          </a:xfrm>
        </p:spPr>
        <p:txBody>
          <a:bodyPr>
            <a:normAutofit fontScale="32500" lnSpcReduction="20000"/>
          </a:bodyPr>
          <a:lstStyle/>
          <a:p>
            <a:r>
              <a:rPr lang="en-US" sz="9800" b="1" dirty="0"/>
              <a:t>HSS lock from Abloy</a:t>
            </a:r>
          </a:p>
          <a:p>
            <a:r>
              <a:rPr lang="en-US" sz="9800" b="1" dirty="0"/>
              <a:t>Hinges from </a:t>
            </a:r>
            <a:r>
              <a:rPr lang="en-US" sz="9800" b="1" dirty="0" err="1"/>
              <a:t>Soss</a:t>
            </a:r>
            <a:r>
              <a:rPr lang="en-US" sz="9800" b="1" dirty="0"/>
              <a:t> England</a:t>
            </a:r>
            <a:endParaRPr lang="ru-RU" sz="9800" b="1" dirty="0"/>
          </a:p>
          <a:p>
            <a:r>
              <a:rPr lang="en-US" sz="9800" b="1" dirty="0"/>
              <a:t>Eff-Eff Electric lock Germany</a:t>
            </a:r>
            <a:endParaRPr lang="ru-RU" sz="9800" b="1" dirty="0"/>
          </a:p>
          <a:p>
            <a:r>
              <a:rPr lang="en-US" sz="9800" b="1" dirty="0"/>
              <a:t>Power supply Phoenix Germany</a:t>
            </a:r>
            <a:endParaRPr lang="ru-RU" sz="9800" b="1" dirty="0"/>
          </a:p>
          <a:p>
            <a:r>
              <a:rPr lang="en-US" sz="9800" b="1" dirty="0"/>
              <a:t>Door contact with sabotage protection</a:t>
            </a:r>
            <a:endParaRPr lang="ru-RU" sz="9800" b="1" dirty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Quality is the first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3253"/>
            <a:ext cx="2302081" cy="339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851596" cy="1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2365"/>
            <a:ext cx="2696024" cy="288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4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3885570" y="116632"/>
            <a:ext cx="49788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What is inside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347"/>
            <a:ext cx="3384376" cy="64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29" y="980728"/>
            <a:ext cx="2290316" cy="31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2794229" cy="343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3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53384" y="1124744"/>
            <a:ext cx="4783112" cy="5400600"/>
          </a:xfrm>
        </p:spPr>
        <p:txBody>
          <a:bodyPr>
            <a:normAutofit fontScale="40000" lnSpcReduction="20000"/>
          </a:bodyPr>
          <a:lstStyle/>
          <a:p>
            <a:r>
              <a:rPr lang="en-US" sz="7000" b="1" dirty="0"/>
              <a:t>Super bright TFT</a:t>
            </a:r>
            <a:endParaRPr lang="ru-RU" sz="7000" b="1" dirty="0"/>
          </a:p>
          <a:p>
            <a:r>
              <a:rPr lang="en-US" sz="7000" b="1" dirty="0"/>
              <a:t>Two readers take in and out</a:t>
            </a:r>
            <a:endParaRPr lang="ru-RU" sz="7000" b="1" dirty="0"/>
          </a:p>
          <a:p>
            <a:r>
              <a:rPr lang="en-US" sz="7000" b="1" dirty="0"/>
              <a:t>Fingerprint reader from </a:t>
            </a:r>
            <a:r>
              <a:rPr lang="en-US" sz="7000" b="1" dirty="0" err="1"/>
              <a:t>Morpho</a:t>
            </a:r>
            <a:r>
              <a:rPr lang="en-US" sz="7000" b="1" dirty="0"/>
              <a:t> (option)</a:t>
            </a:r>
            <a:endParaRPr lang="ru-RU" sz="7000" b="1" dirty="0"/>
          </a:p>
          <a:p>
            <a:r>
              <a:rPr lang="en-US" sz="7000" b="1" dirty="0"/>
              <a:t>Big Font and buttons easy to operate</a:t>
            </a:r>
            <a:endParaRPr lang="ru-RU" sz="7000" b="1" dirty="0"/>
          </a:p>
          <a:p>
            <a:r>
              <a:rPr lang="en-US" sz="7000" b="1" dirty="0"/>
              <a:t>Event history online</a:t>
            </a:r>
          </a:p>
          <a:p>
            <a:r>
              <a:rPr lang="en-US" sz="7000" b="1" dirty="0"/>
              <a:t>Filter option</a:t>
            </a:r>
            <a:endParaRPr lang="ru-RU" sz="7000" b="1" dirty="0"/>
          </a:p>
          <a:p>
            <a:r>
              <a:rPr lang="en-US" sz="7000" b="1" dirty="0"/>
              <a:t>Search by Name function</a:t>
            </a:r>
            <a:r>
              <a:rPr lang="ru-RU" sz="7000" b="1" dirty="0"/>
              <a:t>,</a:t>
            </a:r>
          </a:p>
          <a:p>
            <a:r>
              <a:rPr lang="en-US" sz="7000" b="1" dirty="0"/>
              <a:t>Search by Number</a:t>
            </a:r>
            <a:r>
              <a:rPr lang="ru-RU" sz="7000" b="1" dirty="0"/>
              <a:t>,</a:t>
            </a:r>
            <a:endParaRPr lang="en-US" sz="7000" b="1" dirty="0"/>
          </a:p>
          <a:p>
            <a:r>
              <a:rPr lang="en-US" sz="7000" b="1" dirty="0"/>
              <a:t>Group issue</a:t>
            </a:r>
            <a:r>
              <a:rPr lang="ru-RU" sz="7000" b="1" dirty="0"/>
              <a:t>, </a:t>
            </a:r>
            <a:endParaRPr lang="en-US" sz="7000" b="1" dirty="0"/>
          </a:p>
          <a:p>
            <a:r>
              <a:rPr lang="en-US" sz="7000" b="1" dirty="0"/>
              <a:t>Windows Software is included in the package</a:t>
            </a:r>
          </a:p>
          <a:p>
            <a:endParaRPr lang="ru-RU" sz="7000" b="1" dirty="0"/>
          </a:p>
          <a:p>
            <a:endParaRPr lang="ru-RU" sz="7000" b="1" dirty="0"/>
          </a:p>
          <a:p>
            <a:endParaRPr lang="en-US" sz="7000" b="1" dirty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53384" y="274638"/>
            <a:ext cx="44334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User friendly interface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" y="404664"/>
            <a:ext cx="3370064" cy="168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Home\Icc\SecuriMax\KeySafe\Описание\Фотки к инструкции\2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" y="2204864"/>
            <a:ext cx="3381280" cy="20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Home\Icc\SecuriMax\KeySafe\Описание\Фотки к инструкции\9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3" y="4247661"/>
            <a:ext cx="3396024" cy="20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6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707904" y="1081336"/>
            <a:ext cx="5328592" cy="5299992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dirty="0"/>
              <a:t>50</a:t>
            </a:r>
            <a:r>
              <a:rPr lang="en-US" sz="7000" b="1" dirty="0"/>
              <a:t> 000 user database</a:t>
            </a:r>
            <a:endParaRPr lang="ru-RU" sz="7000" b="1" dirty="0"/>
          </a:p>
          <a:p>
            <a:r>
              <a:rPr lang="ru-RU" sz="7000" b="1" dirty="0"/>
              <a:t>50 000</a:t>
            </a:r>
            <a:r>
              <a:rPr lang="en-US" sz="7000" b="1" dirty="0"/>
              <a:t> events in nonvolatile memory</a:t>
            </a:r>
            <a:endParaRPr lang="ru-RU" sz="7000" b="1" dirty="0"/>
          </a:p>
          <a:p>
            <a:r>
              <a:rPr lang="en-US" sz="7000" b="1" dirty="0"/>
              <a:t>Glass door</a:t>
            </a:r>
            <a:endParaRPr lang="ru-RU" sz="7000" b="1" dirty="0"/>
          </a:p>
          <a:p>
            <a:r>
              <a:rPr lang="en-US" sz="7000" b="1" dirty="0"/>
              <a:t>Solid steel door</a:t>
            </a:r>
            <a:endParaRPr lang="ru-RU" sz="7000" b="1" dirty="0"/>
          </a:p>
          <a:p>
            <a:r>
              <a:rPr lang="en-US" sz="7000" b="1" dirty="0"/>
              <a:t>NO Door</a:t>
            </a:r>
            <a:endParaRPr lang="ru-RU" sz="7000" b="1" dirty="0"/>
          </a:p>
          <a:p>
            <a:r>
              <a:rPr lang="en-US" sz="7000" b="1" dirty="0"/>
              <a:t>Control panel bottom and right side installation</a:t>
            </a:r>
            <a:endParaRPr lang="ru-RU" sz="7000" b="1" dirty="0"/>
          </a:p>
          <a:p>
            <a:r>
              <a:rPr lang="en-US" sz="7000" b="1" dirty="0"/>
              <a:t>Ethernet, RS485, RS232</a:t>
            </a:r>
          </a:p>
          <a:p>
            <a:r>
              <a:rPr lang="en-US" sz="7000" b="1" dirty="0"/>
              <a:t>Cabinets for 3,5 and 10 modules</a:t>
            </a:r>
            <a:endParaRPr lang="ru-RU" sz="7000" b="1" dirty="0"/>
          </a:p>
          <a:p>
            <a:r>
              <a:rPr lang="en-US" sz="7000" b="1" dirty="0"/>
              <a:t>From 20 </a:t>
            </a:r>
            <a:r>
              <a:rPr lang="ru-RU" sz="7000" b="1" dirty="0"/>
              <a:t>то 2000 </a:t>
            </a:r>
            <a:r>
              <a:rPr lang="en-US" sz="7000" b="1" dirty="0"/>
              <a:t>keys to single control panel.</a:t>
            </a:r>
            <a:endParaRPr lang="ru-RU" sz="7000" b="1" dirty="0"/>
          </a:p>
          <a:p>
            <a:endParaRPr lang="en-US" sz="7000" b="1" dirty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53384" y="274638"/>
            <a:ext cx="443341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Delivery options 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1033946" cy="154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06" y="548679"/>
            <a:ext cx="583371" cy="14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79"/>
            <a:ext cx="1581150" cy="15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7821"/>
            <a:ext cx="895350" cy="17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6" y="2276872"/>
            <a:ext cx="1490594" cy="17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5" y="4670353"/>
            <a:ext cx="2304256" cy="13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347605" y="6021289"/>
            <a:ext cx="2340907" cy="32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Add on cabinets</a:t>
            </a:r>
            <a:endParaRPr lang="ru-RU" sz="1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47605" y="4221088"/>
            <a:ext cx="2340907" cy="32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Main cabinet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7616067"/>
      </p:ext>
    </p:extLst>
  </p:cSld>
  <p:clrMapOvr>
    <a:masterClrMapping/>
  </p:clrMapOvr>
</p:sld>
</file>

<file path=ppt/theme/theme1.xml><?xml version="1.0" encoding="utf-8"?>
<a:theme xmlns:a="http://schemas.openxmlformats.org/drawingml/2006/main" name="KeyGuard_ne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KeyGuard_new</Template>
  <TotalTime>314</TotalTime>
  <Words>400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KeyGuard_new</vt:lpstr>
      <vt:lpstr>KeyGuard  Key Management System</vt:lpstr>
      <vt:lpstr>KeyGuard Key management system</vt:lpstr>
      <vt:lpstr>KeyGuard Model of 2017</vt:lpstr>
      <vt:lpstr>KeyGuard Smart Key and boxes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Software included Network operation</vt:lpstr>
      <vt:lpstr>World requirements of the Key system</vt:lpstr>
      <vt:lpstr>PowerPoint Presentation</vt:lpstr>
      <vt:lpstr>PowerPoint Presentation</vt:lpstr>
      <vt:lpstr>Thank you!  KeyGuard  Key management system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KeyGuard  Система хранения ключей</dc:title>
  <dc:creator>MAX</dc:creator>
  <cp:lastModifiedBy>Dmitry Rybalko | Breitto</cp:lastModifiedBy>
  <cp:revision>34</cp:revision>
  <dcterms:created xsi:type="dcterms:W3CDTF">2017-09-16T16:43:25Z</dcterms:created>
  <dcterms:modified xsi:type="dcterms:W3CDTF">2024-08-20T06:02:50Z</dcterms:modified>
</cp:coreProperties>
</file>